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  <p:sldId id="264" r:id="rId9"/>
    <p:sldId id="27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9" r:id="rId18"/>
    <p:sldId id="280" r:id="rId19"/>
    <p:sldId id="281" r:id="rId20"/>
    <p:sldId id="282" r:id="rId21"/>
    <p:sldId id="287" r:id="rId22"/>
    <p:sldId id="289" r:id="rId23"/>
    <p:sldId id="288" r:id="rId24"/>
    <p:sldId id="290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146"/>
  </p:normalViewPr>
  <p:slideViewPr>
    <p:cSldViewPr snapToGrid="0" snapToObjects="1">
      <p:cViewPr>
        <p:scale>
          <a:sx n="117" d="100"/>
          <a:sy n="117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6F548-5044-BC4E-846C-064DB0A77155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2A9F-3F79-D14F-9C55-4AB5178C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time a user engages a telecommunication interaction, a Radio Base Station (RBS) is assigned by the operator and delivers the communication through the network. Then, a new CDR is created recording the time of the interaction and the RBS which handled it.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Received SMS a CDR is generated each time a user receives an 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 SMS a CDR is generated each time a user sends an 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Incoming Call a CDR is generated each time a user receives a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Outgoing Call a CDR is generated each time a user issues a call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Internet a CDR is generated each time a user starts an Internet connection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 is a constant defined by Telecom Italia, which hides the true number of calls, SMS and connections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02A9F-3F79-D14F-9C55-4AB5178C81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8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E559-3F6C-9C40-B1E1-1A5F6177D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A714F-4400-934C-9470-3F118EEBD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3682-A4CD-3F46-A603-11B862B7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9427-23A6-B249-8B02-E806B124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617F8-0028-AB4A-BBAA-18FD0652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9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E976-C9D5-3148-9996-1FBC6F4D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324FF-D4FC-584A-8EC2-AE4E6FAF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5AFCF-7F7C-B14E-BDCE-C4190AA3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FEA8F-92E7-CA4F-93CB-2AFCC1CA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C66-5486-CE41-A9D9-89A212F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E8286-9A03-3D47-AEA6-B6412232D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4080C-BE84-984C-AC8F-4C47C0635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3C02-1C82-AC4C-B08F-EEA6D5CA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5BB5-D08F-C54A-8CBC-17E542E3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B1D6-1941-A847-81E5-B4A06400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A89C-F9B1-384F-B97A-13CD4958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57AB-AEE8-464E-AF4B-8DE8F28FF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865F0-3E65-1E4B-85E2-67DF0B04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481E5-4118-D141-A42F-C99D32D7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3C6CA-3696-0A44-A54E-5EE7089A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014C-B37B-5D4E-BBD6-8D74BC94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19292-EA7D-A04D-B282-B66BE330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5091-ACCD-7648-AFC0-006B0306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53C6C-9AB7-C744-AFE8-7F64CA2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EFF5-EE34-9843-80AC-C4C310A4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6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C767-7768-B74D-98E3-2440C6A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72A0-7E38-B647-A9E8-2A64C2593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AE181-D0FC-B446-9095-7E701F67B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19FD1-590F-644E-A7EC-594BBC6D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38DC9-DB0E-7943-ACDE-46263651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883EC-08CB-B347-87DA-C0F3B3E6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EF14-5214-B74B-AA72-A72F8C6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6CFF-E59E-DA47-BAD2-16AA5E8E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95632-309C-A045-9BEF-BFCCE268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60669-3F3E-0C4B-A119-79197FB22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57DD6-01DD-6F4F-8A77-00B32964A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FE263-A9F8-1044-A637-3C2215CE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878EB-EC8A-9A45-B0A1-1FA27B10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1F4D1-E1E1-3D4C-9314-716B7DA4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FB6F-3554-E748-8BDA-6371FDCA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5F4A-174A-3841-9D0D-68A4C721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7ACD5-FB92-F04A-A9AF-1E6876E9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D0574-D535-4342-947A-63D1539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DA34A-8E9C-6C41-ABF2-4EAA5330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84069-2C0E-434C-B948-33FEB052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FFCF-3180-DD41-8E7A-0BFF3FBD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4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EDFA-A389-3D4F-B73B-1035B4F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A39E2-D98B-4546-874E-8B9E44628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7DC02-01BC-6542-9205-C7930C82B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E8C67-773C-024F-9488-D2346378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EEFEE-60A6-B64E-A5D3-B1204701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F95F2-0FA4-8444-AB98-6B0C13EE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3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0C63-B370-1249-86CE-DF1C34F5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AE52C-823E-5E44-A13A-B157BF970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41ECC-883E-D742-A0E2-64D83117A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D185-A628-EC4F-AAC7-8E863028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0C1A7-94CC-8848-AB34-D8874B2C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A6CF9-D646-A247-BE94-93227C57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417C8-98BF-CC45-B514-1735601F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C9E0A-E324-EF40-ACC2-2EB05F0C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1BDE-969A-9242-9D91-AE0969EBD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BF9E3-3B25-494A-B03F-397DB31C6E81}" type="datetimeFigureOut">
              <a:rPr lang="en-US" smtClean="0"/>
              <a:t>7/30/20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1F33-FF93-5743-A02A-C5845CA09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491C9-31FD-6A4F-A8D3-B947FAA47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data.2015.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7910/DVN/QJWLF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5900-B6C2-6248-A8F0-832401235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 of Telecommunication CDRs in a Time Series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36A6E-F55F-234F-901E-AAFAE0DD4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Analysis, Clustering &amp; Forecasting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7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volumes of incoming SMS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 volume generated,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Duomo [city center] &gt; Bocconi [university] &gt; Navigli [nightlife] &gt; Fiera [residential]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seasonality in SMS &amp; Call activities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Navigli &amp; Fiera, no seasonality in Internet activity [IoT?? Or people mobility?]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5375EB9-D42F-4646-BE20-6CA95159D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173" y="471487"/>
            <a:ext cx="5777803" cy="59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Hourly Activity Plots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&amp; Call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 activities during the weekends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Fiera &amp; Navigli regions are very active from 7am till 10pm on all days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Navigli, Duomo &amp; Fiera shows a bright region on Wednesday 12am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[New Year Eve??]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Bocconi and Duomo shows distinct dark and bright regions, may be due to people’s mobility pattern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1BEAE-9F24-B042-81D6-44396D50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72" y="3295720"/>
            <a:ext cx="5255288" cy="356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A7235-C230-6549-8043-A94E3109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72" y="228600"/>
            <a:ext cx="5255288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 Activity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Navigli &amp; Fiera has internet activities almost all through the night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Bocconi shows some sparse activity after midnight on weekends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Duomo, city center although has the highest internet volumes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8am – 10pm on weekdays and 10am to 10pm on weekends</a:t>
            </a:r>
            <a:r>
              <a:rPr lang="en-US" dirty="0">
                <a:effectLst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0FF8-AD38-C545-A428-7239D4950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6529" y="753627"/>
            <a:ext cx="5665682" cy="30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of Week Plots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&amp; Call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Bocconi has outliers on Friday &amp; Saturday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volumes of SMS &amp; Calls on Sunday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D1F94-4232-2A49-B795-DC6537EA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45" y="228600"/>
            <a:ext cx="5747657" cy="3072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152253-1C7A-0D43-B78B-1C3EDEBA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44" y="3557116"/>
            <a:ext cx="5747656" cy="31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</a:rPr>
              <a:t>Steady volume of Internet in Navigli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Outliers on Friday &amp; Saturday in Bocconi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</a:rPr>
              <a:t>Both Duomo &amp; Bocconi have utili</a:t>
            </a:r>
            <a:r>
              <a:rPr lang="en-US" dirty="0"/>
              <a:t>zed high volumes of Internet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E8093-DD28-CC4C-BF47-997DEF95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21" y="723482"/>
            <a:ext cx="5586884" cy="3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7258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00"/>
            <a:ext cx="10515600" cy="5235190"/>
          </a:xfrm>
        </p:spPr>
        <p:txBody>
          <a:bodyPr>
            <a:normAutofit/>
          </a:bodyPr>
          <a:lstStyle/>
          <a:p>
            <a:r>
              <a:rPr lang="en-US" dirty="0"/>
              <a:t>Feature Engineering is extracting more information from the existing data</a:t>
            </a:r>
            <a:endParaRPr lang="en-US" sz="2400" dirty="0"/>
          </a:p>
          <a:p>
            <a:pPr marL="0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552-F3FA-5741-81E0-06F5C3E7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73" y="2113016"/>
            <a:ext cx="7073900" cy="43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0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3"/>
            <a:ext cx="10515600" cy="9770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Modeling: 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495"/>
            <a:ext cx="10515600" cy="461946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sklearn.cluster.KMeans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aims to choose centroids that minimize the inertia, or within-cluster sum-of-squares criterion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clusters to be specified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https://scikit-learn.org/stable/modules/generated/sklearn.cluster.KMeans.html</a:t>
            </a: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4533C-64A7-A14F-8361-1434354F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92" y="1933540"/>
            <a:ext cx="2286000" cy="11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54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6747-D41B-C44B-9B6F-90339E75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Optimal K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CBCA-5DAD-8441-A667-5C9A497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5174"/>
            <a:ext cx="3932237" cy="4793814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Elbow Method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Smooth Elbow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6 or K =7 after which curve plateaus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Kneed Package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 inspection can be tricky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Mathematically computes the Elbow point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6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A9108-263B-A346-849B-A0D6F075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377" y="722312"/>
            <a:ext cx="4891122" cy="2803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5B848-6C63-C746-A1C1-D4FDF3AD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16921"/>
            <a:ext cx="5245240" cy="29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CBCA-5DAD-8441-A667-5C9A497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5174"/>
            <a:ext cx="3932237" cy="4793814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Silhouette coefficient 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a measure of how close each point in one cluster is to points in the neighboring clusters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+1 , sample is far away from the neighboring clusters.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0 , sample is on or very close to the decision boundary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negative values, samples assigned to the wrong cluster.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476D8-B499-2545-9349-F9816D53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7" y="506630"/>
            <a:ext cx="5041848" cy="60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0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A774-2DC5-904A-8F89-05E7E858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K-Means Clustering [ K=6]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5F117-8DCA-3147-B023-C3A2ADDD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609"/>
            <a:ext cx="10515600" cy="5011354"/>
          </a:xfrm>
        </p:spPr>
        <p:txBody>
          <a:bodyPr>
            <a:normAutofit/>
          </a:bodyPr>
          <a:lstStyle/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x_cols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: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array of all the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08C95-3DA3-8843-91B7-B52B610E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15" y="1767672"/>
            <a:ext cx="42799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AC28E-4B85-A249-B0CB-132A180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65" y="2793442"/>
            <a:ext cx="4495800" cy="2723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CB51E-DFAF-2C4C-A469-B0D1AEDA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47" y="2793442"/>
            <a:ext cx="2441191" cy="24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1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5D0E-CBCA-2C4B-BB72-3A1475C1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Call Detail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0710-93E8-2D48-B6D2-CADC218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96887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CDR?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describe a specific instance of a telecommunication transaction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Uses of CDR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billing purposes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settling accounts with other carriers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people's communication and mobility habits</a:t>
            </a:r>
          </a:p>
          <a:p>
            <a:pPr marL="457200" lvl="1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Restricted availability of Telecommunication data for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CD296-19AF-6646-A906-16BB0116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95" y="2303165"/>
            <a:ext cx="7518400" cy="12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A774-2DC5-904A-8F89-05E7E858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9C5FA-F21C-7640-A2A8-2F46A4CB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9" y="1165608"/>
            <a:ext cx="5074417" cy="5054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2B25-803E-FB4A-800E-5389FCBB22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1165608"/>
            <a:ext cx="5681188" cy="50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61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0621A-77D2-BE43-918C-A6F30791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0161"/>
          </a:xfrm>
        </p:spPr>
        <p:txBody>
          <a:bodyPr>
            <a:normAutofit fontScale="90000"/>
          </a:bodyPr>
          <a:lstStyle/>
          <a:p>
            <a:r>
              <a:rPr lang="en-US" dirty="0"/>
              <a:t>SARIMA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4C224-E792-6A40-BA43-CE5E6F23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00" y="1485448"/>
            <a:ext cx="6608799" cy="5372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386ED-21DC-4E4E-BC9C-19ECFE5D1D10}"/>
              </a:ext>
            </a:extLst>
          </p:cNvPr>
          <p:cNvSpPr txBox="1"/>
          <p:nvPr/>
        </p:nvSpPr>
        <p:spPr>
          <a:xfrm>
            <a:off x="620486" y="925286"/>
            <a:ext cx="1018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and time series decomposition plot of daily internet volumes for grid 5161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 to Duomo, city center and it generates highest volumes of Internet activity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90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8D9B0-15D1-4D47-AFF2-46A7408FF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87" y="729343"/>
            <a:ext cx="8005025" cy="5682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4FE14-89D3-D046-8403-5C093751E8FE}"/>
              </a:ext>
            </a:extLst>
          </p:cNvPr>
          <p:cNvSpPr txBox="1"/>
          <p:nvPr/>
        </p:nvSpPr>
        <p:spPr>
          <a:xfrm>
            <a:off x="631371" y="261257"/>
            <a:ext cx="1018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skewed forecasting due to holiday effects</a:t>
            </a:r>
          </a:p>
        </p:txBody>
      </p:sp>
    </p:spTree>
    <p:extLst>
      <p:ext uri="{BB962C8B-B14F-4D97-AF65-F5344CB8AC3E}">
        <p14:creationId xmlns:p14="http://schemas.microsoft.com/office/powerpoint/2010/main" val="2045399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558F82-4148-DA49-B104-9A809E5B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306286"/>
            <a:ext cx="8420100" cy="4528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5160E9-7718-2849-BCF5-6AE37A354A21}"/>
              </a:ext>
            </a:extLst>
          </p:cNvPr>
          <p:cNvSpPr txBox="1"/>
          <p:nvPr/>
        </p:nvSpPr>
        <p:spPr>
          <a:xfrm>
            <a:off x="1034143" y="108857"/>
            <a:ext cx="10276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data that shows heavy holiday influence which is from Dec 23, 2013 to Jan 1,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volumes for these days as though they were regular days with no holiday effect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this new dataset to forecast for the first week of January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22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34FE14-89D3-D046-8403-5C093751E8FE}"/>
              </a:ext>
            </a:extLst>
          </p:cNvPr>
          <p:cNvSpPr txBox="1"/>
          <p:nvPr/>
        </p:nvSpPr>
        <p:spPr>
          <a:xfrm>
            <a:off x="631371" y="261257"/>
            <a:ext cx="1018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for first week of January after ignoring the holiday effects in the previous week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43204-20EE-1B43-A8D0-FAAC8B9C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0" y="630588"/>
            <a:ext cx="7351059" cy="60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90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A459-5FD9-9849-A4C4-7774B55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5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045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C301-67F1-4D4B-857A-38AA109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6025"/>
          </a:xfrm>
        </p:spPr>
        <p:txBody>
          <a:bodyPr/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Telecommunication Dataset - Milan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FC91-59D3-1843-B83A-7942039A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4595813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 Big Data Challenge 2014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Industrial, commercial, and financial center of Italy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Italia’s network usage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 customers &amp; roaming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Telecommunication events recorded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received SMS, sent SMS, incoming Call, outgoing Call, Internet activity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November 1st, 2013 to January 1st, 2014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temporal aggregation of time slots of ten minutes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records in the datasets 𝑆′𝑖(𝑡) follows the rule:</a:t>
            </a:r>
          </a:p>
          <a:p>
            <a:pPr marL="457200" lvl="1" indent="0" algn="ctr">
              <a:buNone/>
            </a:pP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𝑆′</a:t>
            </a:r>
            <a:r>
              <a:rPr lang="en-US" sz="16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𝑖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(𝑡)=𝑆</a:t>
            </a:r>
            <a:r>
              <a:rPr lang="en-US" sz="16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𝑖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(𝑡)𝑘</a:t>
            </a:r>
          </a:p>
          <a:p>
            <a:pPr marL="457200" lvl="1" indent="0">
              <a:buNone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k is a constant defined by Telecom Italia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62 tab delimited .txt files , one file for a day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Barlacchi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G., De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Nadai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M.,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Larcher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 et al. A multi-source dataset of urban life in the city of Milan and the Province of Trentino. Sci Data 2, 150055 (2015).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doi.org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/10.1038/sdata.2015.55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8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6840-2C65-C641-8F2F-32759109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2708"/>
          </a:xfrm>
        </p:spPr>
        <p:txBody>
          <a:bodyPr/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7B2D-C247-6340-B47B-40B7D7F1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834"/>
            <a:ext cx="10515600" cy="4549129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Reading data into Pandas DataFrame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F92AD-2E97-704E-A00C-B04C1283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21" y="2156148"/>
            <a:ext cx="6667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597A-767E-FA4C-9E26-040B1C22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224"/>
            <a:ext cx="10515600" cy="5714739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Datetime 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Epoch/Unix timestamps -&gt; Datetime object -&gt; Milan's local time zone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Resampling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Hourly Aggregation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Daily Aggregation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volumes over two months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7C5F3-6B93-D04D-A54C-0FAE0D42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80" y="3429001"/>
            <a:ext cx="5562600" cy="107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E8304-B0F8-BE4B-AF0B-D7B6FEAB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80" y="1959429"/>
            <a:ext cx="5562600" cy="1045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85FB0-7FE8-7248-811F-31B7E4B3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80" y="4775351"/>
            <a:ext cx="5562600" cy="11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28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 from different sources with different geographical boundaries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Milan’s spatial distribution is aggregated in a grid with 10,000 square cells</a:t>
            </a:r>
            <a:r>
              <a:rPr lang="en-US" sz="2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ease the comparisons of different geographical areas</a:t>
            </a:r>
            <a:r>
              <a:rPr lang="en-US" sz="2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Grid dataset </a:t>
            </a:r>
            <a:r>
              <a:rPr lang="en-US" sz="2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milano-grid.geojson </a:t>
            </a: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geographical reference of each square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 system: WGS84 (EPSG:4326)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Italia, 2015, "Milano Grid",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 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doi.org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/10.7910/DVN/QJWLFU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Harvard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Dataverse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V1</a:t>
            </a:r>
          </a:p>
        </p:txBody>
      </p:sp>
    </p:spTree>
    <p:extLst>
      <p:ext uri="{BB962C8B-B14F-4D97-AF65-F5344CB8AC3E}">
        <p14:creationId xmlns:p14="http://schemas.microsoft.com/office/powerpoint/2010/main" val="142397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8D5B-7F87-484D-B1CD-621082F5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0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033B-070F-5C44-A6E2-5240C7D2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141"/>
            <a:ext cx="10515600" cy="5335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 visualization of grids using </a:t>
            </a:r>
            <a:r>
              <a:rPr lang="en-US" sz="26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geopandas</a:t>
            </a: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6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geojsonio</a:t>
            </a:r>
            <a:endParaRPr lang="en-US" sz="2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928EE-0BA2-2A42-804D-E3E7EBF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313" y="1706091"/>
            <a:ext cx="5858188" cy="47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6AD3-71EB-8444-9144-143A99F4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1741"/>
            <a:ext cx="11089193" cy="6189784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10 Grids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= SMS In + SMS Out [Control channel ]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Call = Call In + Call Out [Voice Channel]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58929-DE33-0F46-A7ED-149D8D36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010"/>
            <a:ext cx="5413292" cy="5280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782DC-F163-8A45-847B-D4E0C123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52" y="1457009"/>
            <a:ext cx="5327041" cy="52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8F77-81F0-0B45-ADB0-58669BD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45"/>
            <a:ext cx="10515600" cy="156754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 pattern in different regions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4459 - Bocconi, one of the most famous Universities in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4456 - Navigli, one of the most famous nightlife places in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5060 - Duomo, the city center of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5646 - Fiera, residential neighborhood of Milan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CE31-2107-634D-9C9B-7406D54A9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9187"/>
            <a:ext cx="5181600" cy="4267775"/>
          </a:xfrm>
        </p:spPr>
        <p:txBody>
          <a:bodyPr/>
          <a:lstStyle/>
          <a:p>
            <a:r>
              <a:rPr lang="en-US" dirty="0"/>
              <a:t>Daily Activity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137F9-8DF5-A243-970F-E0AED12A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567544"/>
            <a:ext cx="525277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1020</Words>
  <Application>Microsoft Macintosh PowerPoint</Application>
  <PresentationFormat>Widescreen</PresentationFormat>
  <Paragraphs>150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Office Theme</vt:lpstr>
      <vt:lpstr>Modeling of Telecommunication CDRs in a Time Series dataset</vt:lpstr>
      <vt:lpstr>Call Detail Record</vt:lpstr>
      <vt:lpstr>Telecommunication Dataset - Milan</vt:lpstr>
      <vt:lpstr>Data Wrangling</vt:lpstr>
      <vt:lpstr>PowerPoint Presentation</vt:lpstr>
      <vt:lpstr>Grids</vt:lpstr>
      <vt:lpstr>Exploratory Data Analysis</vt:lpstr>
      <vt:lpstr>PowerPoint Presentation</vt:lpstr>
      <vt:lpstr>Activity pattern in different regions  4459 - Bocconi, one of the most famous Universities in Milan  4456 - Navigli, one of the most famous nightlife places in Milan  5060 - Duomo, the city center of Milan  5646 - Fiera, residential neighborhood of Milan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Modeling: K-Means Clustering</vt:lpstr>
      <vt:lpstr>Optimal K value</vt:lpstr>
      <vt:lpstr>PowerPoint Presentation</vt:lpstr>
      <vt:lpstr>K-Means Clustering [ K=6]</vt:lpstr>
      <vt:lpstr>Visualization of Clusters</vt:lpstr>
      <vt:lpstr>SARIMA Forecasting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Telecommunication CDRs in a Time Series dataset</dc:title>
  <dc:creator>Aruna Subbiah</dc:creator>
  <cp:lastModifiedBy>Aruna Subbiah</cp:lastModifiedBy>
  <cp:revision>38</cp:revision>
  <dcterms:created xsi:type="dcterms:W3CDTF">2020-01-27T02:44:16Z</dcterms:created>
  <dcterms:modified xsi:type="dcterms:W3CDTF">2020-07-31T03:06:53Z</dcterms:modified>
</cp:coreProperties>
</file>